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E21749C-A341-4690-BD21-AF31479F90BB}" type="datetimeFigureOut">
              <a:rPr lang="ru-RU" smtClean="0"/>
              <a:pPr/>
              <a:t>11.10.2014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34FEE79-5369-4435-BAEA-0D8D4C8AD90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052736"/>
            <a:ext cx="8458200" cy="231512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Оптимизация налогов и взносов, уплачиваемых с заработной платы сотрудников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5733256"/>
            <a:ext cx="8280920" cy="67248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ООО «</a:t>
            </a:r>
            <a:r>
              <a:rPr lang="ru-RU" dirty="0" smtClean="0"/>
              <a:t>ЮРИСТ»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08637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161760"/>
          </a:xfrm>
        </p:spPr>
        <p:txBody>
          <a:bodyPr>
            <a:normAutofit fontScale="47500" lnSpcReduction="20000"/>
          </a:bodyPr>
          <a:lstStyle/>
          <a:p>
            <a:pPr marL="109728" indent="0" algn="just">
              <a:buNone/>
            </a:pPr>
            <a:r>
              <a:rPr lang="ru-RU" sz="2900" dirty="0"/>
              <a:t> </a:t>
            </a:r>
            <a:r>
              <a:rPr lang="ru-RU" sz="2900" dirty="0" smtClean="0"/>
              <a:t>       В настоящее время работодатели при выплате заработной платы сотрудникам прибегают к 3-м основным схемам: «белая», «серая» и «черная».</a:t>
            </a:r>
          </a:p>
          <a:p>
            <a:pPr algn="just"/>
            <a:r>
              <a:rPr lang="ru-RU" sz="2900" dirty="0" smtClean="0"/>
              <a:t>«Белая» схема выплаты заработной платы подразумевает под собой, что вся заработная плата является официальной. При этом работодатель выплачивает все полагающиеся при этом налоги и отчисления (13% НДФЛ; 30% ЕСН; так как заработная плата не облагается НДС, исходящий НДС на соответствующую сумму отсутствует). Эта схема полностью соответствует действующему российскому законодательству, однако имеет один большой минус – очень большие налоговые отчисления (61%).</a:t>
            </a:r>
          </a:p>
          <a:p>
            <a:pPr algn="just"/>
            <a:r>
              <a:rPr lang="ru-RU" sz="2900" dirty="0" smtClean="0"/>
              <a:t>«Серая» и «черная» схема выплаты заработной платы предполагает, что часть или вся заработная плата выплачивается сотруднику неофициально. При этом с официальной части работодатель выплачивает все налоги и отчисления, а неофициальную часть обычно отправляет со своего расчетного счета на компании, обналичивающие деньги, а затем выдает сотруднику «в конверте». Данные схемы существенно сокращают налоговые отчисления, но имеют один существенный минус – ОНИ НЕЛЕГАЛЬНЫ. </a:t>
            </a:r>
          </a:p>
          <a:p>
            <a:pPr marL="109728" indent="0" algn="just">
              <a:buNone/>
            </a:pPr>
            <a:r>
              <a:rPr lang="ru-RU" sz="2900" dirty="0" smtClean="0"/>
              <a:t>      В настоящее время выплата зарплаты по «серой» и «черной» схемам подпадает под состав                                                                           административного правонарушения предусмотренного ст. 5.27 КоАП РФ (штраф до </a:t>
            </a:r>
            <a:r>
              <a:rPr lang="ru-RU" sz="2900" dirty="0"/>
              <a:t>пятидесяти тысяч рублей или административное приостановление деятельности на срок до девяноста </a:t>
            </a:r>
            <a:r>
              <a:rPr lang="ru-RU" sz="2900" dirty="0" smtClean="0"/>
              <a:t>суток). Кроме того, перевод денежных средств  на обналичивающие компании для оплаты фиктивных сделок подпадает под признаки статей 199, 199.1 УК РФ (до 6 лет лишения свободы). В настоящее время в Государственной Думе РФ на рассмотрении находится законопроект о введении уголовной ответственности за «серые» зарплаты.</a:t>
            </a:r>
            <a:endParaRPr lang="ru-RU" sz="2900" dirty="0"/>
          </a:p>
          <a:p>
            <a:pPr marL="109728" indent="0" algn="just">
              <a:buNone/>
            </a:pPr>
            <a:endParaRPr lang="ru-RU" sz="2900" dirty="0" smtClean="0"/>
          </a:p>
          <a:p>
            <a:pPr marL="109728" indent="0" algn="just">
              <a:buNone/>
            </a:pPr>
            <a:endParaRPr lang="ru-RU" sz="2900" dirty="0" smtClean="0"/>
          </a:p>
          <a:p>
            <a:pPr marL="109728" indent="0" algn="just">
              <a:buNone/>
            </a:pPr>
            <a:r>
              <a:rPr lang="ru-RU" sz="2900" dirty="0" smtClean="0"/>
              <a:t>	</a:t>
            </a:r>
            <a:r>
              <a:rPr lang="ru-RU" sz="2900" b="1" dirty="0" smtClean="0"/>
              <a:t>Мы предлагаем Вам оптимизацию налогов, уплачиваемых с заработной платы сотрудников, благодаря которой выплата всей заработной платы становится абсолютна легальна, но при этом налоговые отчисления остаются на уровне формирования неофициальной зарплаты.</a:t>
            </a:r>
          </a:p>
          <a:p>
            <a:pPr marL="109728" indent="0" algn="just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96795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>
            <a:normAutofit fontScale="77500" lnSpcReduction="20000"/>
          </a:bodyPr>
          <a:lstStyle/>
          <a:p>
            <a:pPr marL="109728" indent="0" algn="just">
              <a:buNone/>
            </a:pPr>
            <a:r>
              <a:rPr lang="ru-RU" sz="2200" dirty="0" smtClean="0"/>
              <a:t>     Суть нашего предложения сводится к оформлению Ваших сотрудников в нашу компанию, зарегистрированную на территории Европейского Союза </a:t>
            </a:r>
            <a:r>
              <a:rPr lang="ru-RU" sz="2200" dirty="0"/>
              <a:t>с последующим получением их себе в </a:t>
            </a:r>
            <a:r>
              <a:rPr lang="ru-RU" sz="2200" dirty="0" smtClean="0"/>
              <a:t>аренду (аренда персонала) </a:t>
            </a:r>
            <a:r>
              <a:rPr lang="ru-RU" sz="2200" dirty="0"/>
              <a:t>(</a:t>
            </a:r>
            <a:r>
              <a:rPr lang="ru-RU" sz="2200" dirty="0" smtClean="0"/>
              <a:t>для </a:t>
            </a:r>
            <a:r>
              <a:rPr lang="ru-RU" sz="2200" dirty="0"/>
              <a:t>удобства обслуживания предприятий из </a:t>
            </a:r>
            <a:r>
              <a:rPr lang="ru-RU" sz="2200" dirty="0" smtClean="0"/>
              <a:t>России и </a:t>
            </a:r>
            <a:r>
              <a:rPr lang="ru-RU" sz="2200" dirty="0"/>
              <a:t>учета особенностей местного </a:t>
            </a:r>
            <a:r>
              <a:rPr lang="ru-RU" sz="2200" dirty="0" smtClean="0"/>
              <a:t>законодательства мы имеем </a:t>
            </a:r>
            <a:r>
              <a:rPr lang="ru-RU" sz="2200" dirty="0"/>
              <a:t>собственное </a:t>
            </a:r>
            <a:r>
              <a:rPr lang="ru-RU" sz="2200" dirty="0" smtClean="0"/>
              <a:t>дочернее предприятие </a:t>
            </a:r>
            <a:r>
              <a:rPr lang="ru-RU" sz="2200" dirty="0"/>
              <a:t>в </a:t>
            </a:r>
            <a:r>
              <a:rPr lang="ru-RU" sz="2200" dirty="0" smtClean="0"/>
              <a:t>Санкт-Петербурге). </a:t>
            </a:r>
          </a:p>
          <a:p>
            <a:pPr marL="109728" indent="0">
              <a:buNone/>
            </a:pPr>
            <a:r>
              <a:rPr lang="ru-RU" sz="2200" dirty="0" smtClean="0"/>
              <a:t>Это дает Вам ряд преимуществ:</a:t>
            </a:r>
          </a:p>
          <a:p>
            <a:pPr algn="just"/>
            <a:r>
              <a:rPr lang="ru-RU" sz="2200" dirty="0" smtClean="0"/>
              <a:t>Вам не нужно вести кадровый учет и думать об оформлении трудовых отношений с работниками. Эти вопросы мы берем на себя и отвечаем за правильность и легальность их трудоустройства. При этом трудовые отношения подпадают под действие не российского трудового законодательства, а европейского. Вы всегда можете безболезненно для себя уволить сотрудника и принять на его место нового;</a:t>
            </a:r>
          </a:p>
          <a:p>
            <a:pPr algn="just"/>
            <a:r>
              <a:rPr lang="ru-RU" sz="2200" dirty="0" smtClean="0"/>
              <a:t>Вы освобождены от уплаты взносов в ПФ РФ, ФСС РФ и ФОМС РФ (30%);</a:t>
            </a:r>
          </a:p>
          <a:p>
            <a:pPr algn="just"/>
            <a:r>
              <a:rPr lang="ru-RU" sz="2200" dirty="0" smtClean="0"/>
              <a:t>Вы не являетесь налоговым агентом по уплате НДФЛ (13%);</a:t>
            </a:r>
          </a:p>
          <a:p>
            <a:pPr algn="just"/>
            <a:r>
              <a:rPr lang="ru-RU" sz="2200" dirty="0" smtClean="0"/>
              <a:t>Оплачивая нам аренду персонала с НДС, Вы уменьшаете входящий НДС, подлежащий уплате в бюджет.</a:t>
            </a:r>
          </a:p>
          <a:p>
            <a:pPr marL="109728" indent="0" algn="just">
              <a:buNone/>
            </a:pPr>
            <a:endParaRPr lang="ru-RU" sz="2200" dirty="0"/>
          </a:p>
          <a:p>
            <a:pPr marL="109728" indent="0" algn="just">
              <a:buNone/>
            </a:pPr>
            <a:r>
              <a:rPr lang="ru-RU" sz="2200" dirty="0" smtClean="0"/>
              <a:t>     Давайте </a:t>
            </a:r>
            <a:r>
              <a:rPr lang="ru-RU" sz="2200" dirty="0"/>
              <a:t>рассмотрим как изменится налоговое бремя Вашей компании на конкретном примере: возьмем одинаковые для всех случаев исходные условия, когда Компания заработала 100 000 рублей, в том числе НДС 18% и </a:t>
            </a:r>
            <a:r>
              <a:rPr lang="ru-RU" sz="2200" dirty="0" smtClean="0"/>
              <a:t>выдала </a:t>
            </a:r>
            <a:r>
              <a:rPr lang="ru-RU" sz="2200" dirty="0"/>
              <a:t>заработную плату одному сотруднику в размере </a:t>
            </a:r>
            <a:r>
              <a:rPr lang="ru-RU" sz="2200" dirty="0" smtClean="0"/>
              <a:t>46 100 </a:t>
            </a:r>
            <a:r>
              <a:rPr lang="ru-RU" sz="2200" dirty="0"/>
              <a:t>рублей</a:t>
            </a:r>
            <a:r>
              <a:rPr lang="ru-RU" sz="2200" dirty="0" smtClean="0"/>
              <a:t>.</a:t>
            </a:r>
          </a:p>
          <a:p>
            <a:pPr marL="109728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46618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066800"/>
          </a:xfrm>
        </p:spPr>
        <p:txBody>
          <a:bodyPr>
            <a:normAutofit/>
          </a:bodyPr>
          <a:lstStyle/>
          <a:p>
            <a:r>
              <a:rPr lang="ru-RU" sz="1600" b="1" dirty="0" smtClean="0"/>
              <a:t>1. «Белая» схема оплаты труда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200" dirty="0" smtClean="0"/>
              <a:t>Вся зарплата </a:t>
            </a:r>
            <a:r>
              <a:rPr lang="ru-RU" sz="1200" dirty="0"/>
              <a:t>выплачивается официально в </a:t>
            </a:r>
            <a:r>
              <a:rPr lang="ru-RU" sz="1200" dirty="0" smtClean="0"/>
              <a:t>РФ непосредственно работодателем.</a:t>
            </a:r>
            <a:br>
              <a:rPr lang="ru-RU" sz="1200" dirty="0" smtClean="0"/>
            </a:br>
            <a:r>
              <a:rPr lang="ru-RU" sz="1200" dirty="0" smtClean="0"/>
              <a:t>На </a:t>
            </a:r>
            <a:r>
              <a:rPr lang="ru-RU" sz="1200" dirty="0"/>
              <a:t>руки </a:t>
            </a:r>
            <a:r>
              <a:rPr lang="ru-RU" sz="1200" dirty="0" smtClean="0"/>
              <a:t>1 сотрудник получает 46 </a:t>
            </a:r>
            <a:r>
              <a:rPr lang="ru-RU" sz="1200" dirty="0"/>
              <a:t>100 </a:t>
            </a:r>
            <a:r>
              <a:rPr lang="ru-RU" sz="1200" dirty="0" smtClean="0"/>
              <a:t>рублей, </a:t>
            </a:r>
            <a:r>
              <a:rPr lang="ru-RU" sz="1200" dirty="0"/>
              <a:t>налоги в РФ </a:t>
            </a:r>
            <a:r>
              <a:rPr lang="ru-RU" sz="1200" dirty="0" smtClean="0"/>
              <a:t>выплачиваются с 52 988,51 рублей</a:t>
            </a:r>
            <a:endParaRPr lang="ru-RU" sz="1200" dirty="0"/>
          </a:p>
        </p:txBody>
      </p:sp>
      <p:grpSp>
        <p:nvGrpSpPr>
          <p:cNvPr id="31" name="Группа 30"/>
          <p:cNvGrpSpPr/>
          <p:nvPr/>
        </p:nvGrpSpPr>
        <p:grpSpPr>
          <a:xfrm>
            <a:off x="526410" y="2060848"/>
            <a:ext cx="7881320" cy="4248471"/>
            <a:chOff x="526410" y="2060848"/>
            <a:chExt cx="7881320" cy="4248471"/>
          </a:xfrm>
        </p:grpSpPr>
        <p:sp>
          <p:nvSpPr>
            <p:cNvPr id="4" name="Овал 3"/>
            <p:cNvSpPr/>
            <p:nvPr/>
          </p:nvSpPr>
          <p:spPr>
            <a:xfrm>
              <a:off x="2326610" y="2492896"/>
              <a:ext cx="1872208" cy="1728192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Ваша Компания</a:t>
              </a:r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868144" y="2060848"/>
              <a:ext cx="2520280" cy="50405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Заработная плата</a:t>
              </a:r>
            </a:p>
            <a:p>
              <a:pPr algn="ctr"/>
              <a:r>
                <a:rPr lang="ru-RU" sz="1200" dirty="0" smtClean="0"/>
                <a:t>46 100 руб. </a:t>
              </a:r>
              <a:endParaRPr lang="ru-RU" sz="1200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868144" y="2713379"/>
              <a:ext cx="2520280" cy="50405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НДФЛ (13% с 52988,51 руб.) </a:t>
              </a:r>
              <a:r>
                <a:rPr lang="ru-RU" sz="1200" dirty="0" smtClean="0">
                  <a:solidFill>
                    <a:schemeClr val="tx1"/>
                  </a:solidFill>
                </a:rPr>
                <a:t>6888,51</a:t>
              </a:r>
              <a:r>
                <a:rPr lang="ru-RU" sz="1200" dirty="0" smtClean="0"/>
                <a:t> руб.</a:t>
              </a:r>
              <a:endParaRPr lang="ru-RU" sz="1200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5874924" y="3356992"/>
              <a:ext cx="2520280" cy="68407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200" dirty="0" smtClean="0"/>
            </a:p>
            <a:p>
              <a:pPr algn="ctr"/>
              <a:r>
                <a:rPr lang="ru-RU" sz="1200" dirty="0" smtClean="0"/>
                <a:t>ЕСН (ПФ + ФСС+ФОМС) =30% с 52988,51 руб.) </a:t>
              </a:r>
            </a:p>
            <a:p>
              <a:pPr algn="ctr"/>
              <a:r>
                <a:rPr lang="ru-RU" sz="1200" dirty="0" smtClean="0">
                  <a:solidFill>
                    <a:schemeClr val="tx1"/>
                  </a:solidFill>
                </a:rPr>
                <a:t>15896,55</a:t>
              </a:r>
              <a:r>
                <a:rPr lang="ru-RU" sz="1200" dirty="0" smtClean="0"/>
                <a:t> руб. </a:t>
              </a:r>
            </a:p>
            <a:p>
              <a:pPr algn="ctr"/>
              <a:endParaRPr lang="ru-RU" sz="1200" dirty="0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5874924" y="4149080"/>
              <a:ext cx="2520280" cy="56768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НДС (18%)</a:t>
              </a:r>
            </a:p>
            <a:p>
              <a:pPr algn="ctr"/>
              <a:r>
                <a:rPr lang="ru-RU" sz="1200" dirty="0" smtClean="0"/>
                <a:t>15254,24 руб.</a:t>
              </a:r>
              <a:endParaRPr lang="ru-RU" sz="1200" dirty="0"/>
            </a:p>
          </p:txBody>
        </p:sp>
        <p:sp>
          <p:nvSpPr>
            <p:cNvPr id="11" name="Стрелка вправо 10"/>
            <p:cNvSpPr/>
            <p:nvPr/>
          </p:nvSpPr>
          <p:spPr>
            <a:xfrm>
              <a:off x="526410" y="2672916"/>
              <a:ext cx="1800200" cy="1368152"/>
            </a:xfrm>
            <a:prstGeom prst="rightArrow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Доход 100 000 руб. в </a:t>
              </a:r>
              <a:r>
                <a:rPr lang="ru-RU" sz="1200" dirty="0" err="1" smtClean="0"/>
                <a:t>т.ч</a:t>
              </a:r>
              <a:r>
                <a:rPr lang="ru-RU" sz="1200" dirty="0" smtClean="0"/>
                <a:t>. НДС 15254,24 руб.</a:t>
              </a:r>
              <a:endParaRPr lang="ru-RU" sz="1200" dirty="0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5887450" y="5585170"/>
              <a:ext cx="2520280" cy="72414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Налог на прибыль (20% с 14 860,7 руб.)</a:t>
              </a:r>
              <a:endParaRPr lang="ru-RU" sz="1200" dirty="0" smtClean="0">
                <a:solidFill>
                  <a:srgbClr val="FF0000"/>
                </a:solidFill>
              </a:endParaRPr>
            </a:p>
            <a:p>
              <a:pPr algn="ctr"/>
              <a:r>
                <a:rPr lang="ru-RU" sz="1200" dirty="0" smtClean="0">
                  <a:solidFill>
                    <a:schemeClr val="tx1"/>
                  </a:solidFill>
                </a:rPr>
                <a:t>2972,14 руб.</a:t>
              </a:r>
              <a:endParaRPr lang="ru-RU" sz="1200" dirty="0">
                <a:solidFill>
                  <a:schemeClr val="tx1"/>
                </a:solidFill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755576" y="4653136"/>
              <a:ext cx="3312368" cy="136815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400" dirty="0" smtClean="0"/>
                <a:t>Таким образом, расходы по выплате зарплаты – </a:t>
              </a:r>
              <a:r>
                <a:rPr lang="ru-RU" sz="1400" b="1" dirty="0" smtClean="0"/>
                <a:t>88 111,44 </a:t>
              </a:r>
              <a:r>
                <a:rPr lang="ru-RU" sz="1400" dirty="0" smtClean="0"/>
                <a:t>рублей, </a:t>
              </a:r>
            </a:p>
            <a:p>
              <a:pPr algn="ctr"/>
              <a:r>
                <a:rPr lang="ru-RU" sz="1400" dirty="0" smtClean="0"/>
                <a:t>остаток денежных средств после перечисления всех платежей  </a:t>
              </a:r>
            </a:p>
            <a:p>
              <a:pPr algn="ctr"/>
              <a:r>
                <a:rPr lang="ru-RU" sz="2000" b="1" dirty="0" smtClean="0">
                  <a:solidFill>
                    <a:srgbClr val="FF0000"/>
                  </a:solidFill>
                </a:rPr>
                <a:t>11888,56 руб. 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6" name="Прямая со стрелкой 15"/>
            <p:cNvCxnSpPr>
              <a:stCxn id="4" idx="6"/>
            </p:cNvCxnSpPr>
            <p:nvPr/>
          </p:nvCxnSpPr>
          <p:spPr>
            <a:xfrm flipV="1">
              <a:off x="4198818" y="2295447"/>
              <a:ext cx="1653473" cy="106154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>
              <a:stCxn id="4" idx="6"/>
              <a:endCxn id="8" idx="1"/>
            </p:cNvCxnSpPr>
            <p:nvPr/>
          </p:nvCxnSpPr>
          <p:spPr>
            <a:xfrm flipV="1">
              <a:off x="4198818" y="2965407"/>
              <a:ext cx="1669326" cy="39158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/>
            <p:cNvCxnSpPr>
              <a:stCxn id="4" idx="6"/>
            </p:cNvCxnSpPr>
            <p:nvPr/>
          </p:nvCxnSpPr>
          <p:spPr>
            <a:xfrm>
              <a:off x="4198818" y="3356992"/>
              <a:ext cx="1669326" cy="39604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Прямая со стрелкой 22"/>
            <p:cNvCxnSpPr/>
            <p:nvPr/>
          </p:nvCxnSpPr>
          <p:spPr>
            <a:xfrm>
              <a:off x="4198818" y="3356992"/>
              <a:ext cx="1676106" cy="129614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 стрелкой 24"/>
            <p:cNvCxnSpPr/>
            <p:nvPr/>
          </p:nvCxnSpPr>
          <p:spPr>
            <a:xfrm>
              <a:off x="4198818" y="3356992"/>
              <a:ext cx="1676106" cy="223224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3" name="Прямоугольник 32"/>
          <p:cNvSpPr/>
          <p:nvPr/>
        </p:nvSpPr>
        <p:spPr>
          <a:xfrm>
            <a:off x="5880033" y="4798082"/>
            <a:ext cx="2520280" cy="64714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Кадровое и бухгалтерское обслуживание 1000 руб.</a:t>
            </a:r>
            <a:endParaRPr lang="ru-RU" sz="1200" dirty="0"/>
          </a:p>
        </p:txBody>
      </p:sp>
      <p:cxnSp>
        <p:nvCxnSpPr>
          <p:cNvPr id="35" name="Прямая со стрелкой 34"/>
          <p:cNvCxnSpPr>
            <a:stCxn id="4" idx="6"/>
            <a:endCxn id="33" idx="1"/>
          </p:cNvCxnSpPr>
          <p:nvPr/>
        </p:nvCxnSpPr>
        <p:spPr>
          <a:xfrm>
            <a:off x="4198818" y="3356992"/>
            <a:ext cx="1681215" cy="176466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96138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2. «Серая» схема оплаты труда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200" dirty="0" smtClean="0"/>
              <a:t>Часть зарплаты в размере 31 100 рублей выплачивается </a:t>
            </a:r>
            <a:r>
              <a:rPr lang="ru-RU" sz="1200" dirty="0"/>
              <a:t>официально в РФ непосредственно </a:t>
            </a:r>
            <a:r>
              <a:rPr lang="ru-RU" sz="1200" dirty="0" smtClean="0"/>
              <a:t>работодателем; часть зарплаты в размере 15 000 рублей выплачивается «в конверте».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На руки 1 сотрудник получает 46 100 рублей, налоги в РФ выплачиваются с </a:t>
            </a:r>
            <a:r>
              <a:rPr lang="ru-RU" sz="1200" dirty="0" smtClean="0"/>
              <a:t>35 747,13 рублей.</a:t>
            </a:r>
            <a:endParaRPr lang="ru-RU" sz="1200" dirty="0"/>
          </a:p>
        </p:txBody>
      </p:sp>
      <p:grpSp>
        <p:nvGrpSpPr>
          <p:cNvPr id="106" name="Группа 105"/>
          <p:cNvGrpSpPr/>
          <p:nvPr/>
        </p:nvGrpSpPr>
        <p:grpSpPr>
          <a:xfrm>
            <a:off x="262675" y="1597552"/>
            <a:ext cx="8645894" cy="5260448"/>
            <a:chOff x="260763" y="1556792"/>
            <a:chExt cx="8645894" cy="5260448"/>
          </a:xfrm>
        </p:grpSpPr>
        <p:grpSp>
          <p:nvGrpSpPr>
            <p:cNvPr id="18" name="Группа 17"/>
            <p:cNvGrpSpPr/>
            <p:nvPr/>
          </p:nvGrpSpPr>
          <p:grpSpPr>
            <a:xfrm>
              <a:off x="260763" y="1556792"/>
              <a:ext cx="8645894" cy="5053167"/>
              <a:chOff x="267690" y="1556792"/>
              <a:chExt cx="8645894" cy="5053167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6444207" y="1556792"/>
                <a:ext cx="2448272" cy="504056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1200" dirty="0" smtClean="0"/>
                  <a:t>Заработная плата на руки 31 100 руб. </a:t>
                </a:r>
                <a:endParaRPr lang="ru-RU" sz="1200" dirty="0"/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6444207" y="2132856"/>
                <a:ext cx="2448272" cy="504056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1200" dirty="0">
                    <a:solidFill>
                      <a:schemeClr val="tx1"/>
                    </a:solidFill>
                  </a:rPr>
                  <a:t>НДФЛ(13% от  </a:t>
                </a:r>
                <a:r>
                  <a:rPr lang="ru-RU" sz="1200" dirty="0" smtClean="0">
                    <a:solidFill>
                      <a:schemeClr val="tx1"/>
                    </a:solidFill>
                  </a:rPr>
                  <a:t>35750руб</a:t>
                </a:r>
                <a:r>
                  <a:rPr lang="ru-RU" sz="1200" dirty="0">
                    <a:solidFill>
                      <a:schemeClr val="tx1"/>
                    </a:solidFill>
                  </a:rPr>
                  <a:t>.) </a:t>
                </a:r>
              </a:p>
              <a:p>
                <a:pPr algn="ctr"/>
                <a:r>
                  <a:rPr lang="ru-RU" sz="1200" dirty="0" smtClean="0">
                    <a:solidFill>
                      <a:schemeClr val="tx1"/>
                    </a:solidFill>
                  </a:rPr>
                  <a:t>4647,13 </a:t>
                </a:r>
                <a:r>
                  <a:rPr lang="ru-RU" sz="1200" dirty="0">
                    <a:solidFill>
                      <a:schemeClr val="tx1"/>
                    </a:solidFill>
                  </a:rPr>
                  <a:t>руб.</a:t>
                </a: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6444205" y="2708920"/>
                <a:ext cx="2448273" cy="576064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1200" dirty="0" smtClean="0"/>
              </a:p>
              <a:p>
                <a:pPr algn="ctr"/>
                <a:r>
                  <a:rPr lang="ru-RU" sz="1200" dirty="0" smtClean="0"/>
                  <a:t>ЕСН </a:t>
                </a:r>
                <a:r>
                  <a:rPr lang="ru-RU" sz="1200" dirty="0"/>
                  <a:t>(ПФ+ФСС+ФОМС)=30% от </a:t>
                </a:r>
                <a:r>
                  <a:rPr lang="ru-RU" sz="1200" dirty="0" smtClean="0"/>
                  <a:t>35747,13) 10 724,14  </a:t>
                </a:r>
                <a:r>
                  <a:rPr lang="ru-RU" sz="1200" dirty="0">
                    <a:solidFill>
                      <a:srgbClr val="FF0000"/>
                    </a:solidFill>
                  </a:rPr>
                  <a:t>руб.</a:t>
                </a:r>
              </a:p>
              <a:p>
                <a:pPr algn="ctr"/>
                <a:endParaRPr lang="ru-RU" sz="1200" dirty="0"/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6463707" y="5001944"/>
                <a:ext cx="2449877" cy="506904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1200" dirty="0" smtClean="0"/>
                  <a:t>НДС к уплате (15254,24-2487,1)</a:t>
                </a:r>
              </a:p>
              <a:p>
                <a:pPr algn="ctr"/>
                <a:r>
                  <a:rPr lang="ru-RU" sz="1200" dirty="0" smtClean="0"/>
                  <a:t>12767,13 руб.</a:t>
                </a:r>
                <a:endParaRPr lang="ru-RU" sz="1200" dirty="0"/>
              </a:p>
            </p:txBody>
          </p:sp>
          <p:sp>
            <p:nvSpPr>
              <p:cNvPr id="10" name="Стрелка вправо 9"/>
              <p:cNvSpPr/>
              <p:nvPr/>
            </p:nvSpPr>
            <p:spPr>
              <a:xfrm>
                <a:off x="274617" y="2769696"/>
                <a:ext cx="1656184" cy="1368152"/>
              </a:xfrm>
              <a:prstGeom prst="rightArrow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1200" dirty="0" smtClean="0"/>
                  <a:t>Доход 100 000 руб. в </a:t>
                </a:r>
                <a:r>
                  <a:rPr lang="ru-RU" sz="1200" dirty="0" err="1" smtClean="0"/>
                  <a:t>т.ч</a:t>
                </a:r>
                <a:r>
                  <a:rPr lang="ru-RU" sz="1200" dirty="0" smtClean="0"/>
                  <a:t>. НДС 15254,24 руб.</a:t>
                </a:r>
                <a:endParaRPr lang="ru-RU" sz="1200" dirty="0"/>
              </a:p>
            </p:txBody>
          </p:sp>
          <p:sp>
            <p:nvSpPr>
              <p:cNvPr id="11" name="Прямоугольник 10"/>
              <p:cNvSpPr/>
              <p:nvPr/>
            </p:nvSpPr>
            <p:spPr>
              <a:xfrm>
                <a:off x="6475958" y="5589240"/>
                <a:ext cx="2437626" cy="576064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1200" dirty="0" smtClean="0"/>
                  <a:t>Налог на прибыль (20%) </a:t>
                </a:r>
              </a:p>
              <a:p>
                <a:pPr algn="ctr"/>
                <a:r>
                  <a:rPr lang="ru-RU" sz="1200" dirty="0" smtClean="0">
                    <a:solidFill>
                      <a:schemeClr val="tx1"/>
                    </a:solidFill>
                  </a:rPr>
                  <a:t>4691,45 </a:t>
                </a:r>
                <a:r>
                  <a:rPr lang="ru-RU" sz="1200" dirty="0" smtClean="0"/>
                  <a:t>руб.</a:t>
                </a:r>
                <a:endParaRPr lang="ru-RU" sz="1200" dirty="0"/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267690" y="5241807"/>
                <a:ext cx="3312368" cy="1368152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1400" dirty="0" smtClean="0"/>
                  <a:t>Таким образом, </a:t>
                </a:r>
                <a:r>
                  <a:rPr lang="ru-RU" sz="1400" dirty="0"/>
                  <a:t>расходы по выплате зарплаты </a:t>
                </a:r>
                <a:r>
                  <a:rPr lang="ru-RU" sz="1400" dirty="0" smtClean="0"/>
                  <a:t>– </a:t>
                </a:r>
                <a:r>
                  <a:rPr lang="ru-RU" sz="1400" b="1" dirty="0" smtClean="0"/>
                  <a:t>81234,2</a:t>
                </a:r>
                <a:r>
                  <a:rPr lang="ru-RU" sz="1400" dirty="0" smtClean="0"/>
                  <a:t> остаток денежных средств после перечисления всех платежей </a:t>
                </a:r>
              </a:p>
              <a:p>
                <a:pPr algn="ctr"/>
                <a:r>
                  <a:rPr lang="ru-RU" sz="2000" b="1" dirty="0" smtClean="0">
                    <a:solidFill>
                      <a:srgbClr val="FF0000"/>
                    </a:solidFill>
                  </a:rPr>
                  <a:t>18765,8 руб. </a:t>
                </a:r>
                <a:endParaRPr lang="ru-RU" sz="2000" b="1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14" name="Прямая со стрелкой 13"/>
              <p:cNvCxnSpPr>
                <a:stCxn id="35" idx="3"/>
                <a:endCxn id="6" idx="1"/>
              </p:cNvCxnSpPr>
              <p:nvPr/>
            </p:nvCxnSpPr>
            <p:spPr>
              <a:xfrm flipV="1">
                <a:off x="5556321" y="1808820"/>
                <a:ext cx="887886" cy="601811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 стрелкой 14"/>
              <p:cNvCxnSpPr>
                <a:stCxn id="35" idx="3"/>
                <a:endCxn id="7" idx="1"/>
              </p:cNvCxnSpPr>
              <p:nvPr/>
            </p:nvCxnSpPr>
            <p:spPr>
              <a:xfrm flipV="1">
                <a:off x="5556321" y="2384884"/>
                <a:ext cx="887886" cy="25747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0" name="Овал 29"/>
            <p:cNvSpPr/>
            <p:nvPr/>
          </p:nvSpPr>
          <p:spPr>
            <a:xfrm>
              <a:off x="1923874" y="2220835"/>
              <a:ext cx="631902" cy="2601089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wordArtVert" rtlCol="0" anchor="ctr"/>
            <a:lstStyle/>
            <a:p>
              <a:pPr algn="ctr"/>
              <a:r>
                <a:rPr lang="ru-RU" sz="1200" dirty="0" smtClean="0"/>
                <a:t>Компания</a:t>
              </a:r>
              <a:endParaRPr lang="ru-RU" sz="1200" dirty="0"/>
            </a:p>
          </p:txBody>
        </p:sp>
        <p:cxnSp>
          <p:nvCxnSpPr>
            <p:cNvPr id="34" name="Прямая со стрелкой 33"/>
            <p:cNvCxnSpPr>
              <a:stCxn id="35" idx="3"/>
              <a:endCxn id="8" idx="1"/>
            </p:cNvCxnSpPr>
            <p:nvPr/>
          </p:nvCxnSpPr>
          <p:spPr>
            <a:xfrm>
              <a:off x="5540685" y="2410631"/>
              <a:ext cx="896593" cy="58632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Прямоугольник 34"/>
            <p:cNvSpPr/>
            <p:nvPr/>
          </p:nvSpPr>
          <p:spPr>
            <a:xfrm>
              <a:off x="3626736" y="1824309"/>
              <a:ext cx="1913949" cy="1172643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Расходы по выплате официальной заработной платы</a:t>
              </a:r>
            </a:p>
            <a:p>
              <a:pPr algn="ctr"/>
              <a:r>
                <a:rPr lang="ru-RU" sz="1200" dirty="0" smtClean="0"/>
                <a:t>(Итого 46 471,26 руб.)</a:t>
              </a:r>
              <a:endParaRPr lang="ru-RU" sz="1200" dirty="0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3596469" y="3645024"/>
              <a:ext cx="1944216" cy="135692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Расходы по выплате неофициальной заработной платы  </a:t>
              </a:r>
            </a:p>
            <a:p>
              <a:pPr algn="ctr"/>
              <a:r>
                <a:rPr lang="ru-RU" sz="1200" dirty="0" smtClean="0"/>
                <a:t>(Итого 16304,35  руб. в том числе НДС – 2 487,1)</a:t>
              </a:r>
              <a:endParaRPr lang="ru-RU" sz="1200" dirty="0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3596468" y="5433732"/>
              <a:ext cx="1952925" cy="88707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Прочие налоги и  выплаты</a:t>
              </a:r>
            </a:p>
            <a:p>
              <a:pPr algn="ctr"/>
              <a:r>
                <a:rPr lang="ru-RU" sz="1200" dirty="0" smtClean="0"/>
                <a:t>(Итого 18458,58 руб.)</a:t>
              </a:r>
              <a:endParaRPr lang="ru-RU" sz="1200" dirty="0"/>
            </a:p>
          </p:txBody>
        </p:sp>
        <p:sp>
          <p:nvSpPr>
            <p:cNvPr id="51" name="Прямоугольник 50"/>
            <p:cNvSpPr/>
            <p:nvPr/>
          </p:nvSpPr>
          <p:spPr>
            <a:xfrm>
              <a:off x="6426965" y="3356992"/>
              <a:ext cx="2449877" cy="70771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Процент за </a:t>
              </a:r>
              <a:r>
                <a:rPr lang="ru-RU" sz="1200" dirty="0" err="1" smtClean="0"/>
                <a:t>обналичивание</a:t>
              </a:r>
              <a:r>
                <a:rPr lang="ru-RU" sz="1200" dirty="0" smtClean="0"/>
                <a:t> денежных средств (8% с </a:t>
              </a:r>
              <a:r>
                <a:rPr lang="ru-RU" sz="1200" dirty="0"/>
                <a:t>1</a:t>
              </a:r>
              <a:r>
                <a:rPr lang="ru-RU" sz="1200" dirty="0" smtClean="0"/>
                <a:t>5000 руб.)  1304,35 руб.</a:t>
              </a:r>
              <a:endParaRPr lang="ru-RU" sz="1200" dirty="0"/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6442603" y="4149080"/>
              <a:ext cx="2449877" cy="7317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Неофициальная заработная плата </a:t>
              </a:r>
            </a:p>
            <a:p>
              <a:pPr algn="ctr"/>
              <a:r>
                <a:rPr lang="ru-RU" sz="1200" dirty="0" smtClean="0"/>
                <a:t>15000 руб.</a:t>
              </a:r>
              <a:endParaRPr lang="ru-RU" sz="1200" dirty="0"/>
            </a:p>
          </p:txBody>
        </p:sp>
        <p:sp>
          <p:nvSpPr>
            <p:cNvPr id="59" name="Прямоугольник 58"/>
            <p:cNvSpPr/>
            <p:nvPr/>
          </p:nvSpPr>
          <p:spPr>
            <a:xfrm>
              <a:off x="6460322" y="6241176"/>
              <a:ext cx="2437626" cy="576064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Затраты на бухгалтерское обслуживание </a:t>
              </a:r>
            </a:p>
            <a:p>
              <a:pPr algn="ctr"/>
              <a:r>
                <a:rPr lang="ru-RU" sz="1200" dirty="0" smtClean="0"/>
                <a:t>1000 руб.</a:t>
              </a:r>
              <a:endParaRPr lang="ru-RU" sz="1200" dirty="0"/>
            </a:p>
          </p:txBody>
        </p:sp>
        <p:cxnSp>
          <p:nvCxnSpPr>
            <p:cNvPr id="61" name="Прямая со стрелкой 60"/>
            <p:cNvCxnSpPr>
              <a:stCxn id="36" idx="3"/>
              <a:endCxn id="51" idx="1"/>
            </p:cNvCxnSpPr>
            <p:nvPr/>
          </p:nvCxnSpPr>
          <p:spPr>
            <a:xfrm flipV="1">
              <a:off x="5540685" y="3710850"/>
              <a:ext cx="886280" cy="61263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Прямая со стрелкой 62"/>
            <p:cNvCxnSpPr>
              <a:stCxn id="36" idx="3"/>
              <a:endCxn id="58" idx="1"/>
            </p:cNvCxnSpPr>
            <p:nvPr/>
          </p:nvCxnSpPr>
          <p:spPr>
            <a:xfrm>
              <a:off x="5540685" y="4323484"/>
              <a:ext cx="901918" cy="191479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5" name="Прямая со стрелкой 64"/>
            <p:cNvCxnSpPr>
              <a:stCxn id="37" idx="3"/>
              <a:endCxn id="9" idx="1"/>
            </p:cNvCxnSpPr>
            <p:nvPr/>
          </p:nvCxnSpPr>
          <p:spPr>
            <a:xfrm flipV="1">
              <a:off x="5549393" y="5255396"/>
              <a:ext cx="907387" cy="62187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8" name="Прямая со стрелкой 67"/>
            <p:cNvCxnSpPr>
              <a:stCxn id="37" idx="3"/>
              <a:endCxn id="11" idx="1"/>
            </p:cNvCxnSpPr>
            <p:nvPr/>
          </p:nvCxnSpPr>
          <p:spPr>
            <a:xfrm>
              <a:off x="5549393" y="5877272"/>
              <a:ext cx="919638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Прямая со стрелкой 69"/>
            <p:cNvCxnSpPr>
              <a:stCxn id="37" idx="3"/>
              <a:endCxn id="59" idx="1"/>
            </p:cNvCxnSpPr>
            <p:nvPr/>
          </p:nvCxnSpPr>
          <p:spPr>
            <a:xfrm>
              <a:off x="5549393" y="5877272"/>
              <a:ext cx="910929" cy="65193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Прямая со стрелкой 71"/>
            <p:cNvCxnSpPr>
              <a:stCxn id="30" idx="6"/>
              <a:endCxn id="35" idx="1"/>
            </p:cNvCxnSpPr>
            <p:nvPr/>
          </p:nvCxnSpPr>
          <p:spPr>
            <a:xfrm flipV="1">
              <a:off x="2555776" y="2410631"/>
              <a:ext cx="1070960" cy="1110749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4" name="Прямая со стрелкой 73"/>
            <p:cNvCxnSpPr>
              <a:stCxn id="30" idx="6"/>
              <a:endCxn id="36" idx="1"/>
            </p:cNvCxnSpPr>
            <p:nvPr/>
          </p:nvCxnSpPr>
          <p:spPr>
            <a:xfrm>
              <a:off x="2555776" y="3521380"/>
              <a:ext cx="1040693" cy="80210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6" name="Прямая со стрелкой 75"/>
            <p:cNvCxnSpPr>
              <a:stCxn id="30" idx="6"/>
              <a:endCxn id="37" idx="1"/>
            </p:cNvCxnSpPr>
            <p:nvPr/>
          </p:nvCxnSpPr>
          <p:spPr>
            <a:xfrm>
              <a:off x="2555776" y="3521380"/>
              <a:ext cx="1040692" cy="2355892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736232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640960" cy="1066800"/>
          </a:xfrm>
        </p:spPr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800" b="1" dirty="0" smtClean="0"/>
              <a:t>Способ </a:t>
            </a:r>
            <a:r>
              <a:rPr lang="ru-RU" sz="1800" b="1" dirty="0"/>
              <a:t>№1. </a:t>
            </a:r>
            <a:r>
              <a:rPr lang="ru-RU" sz="1800" b="1" dirty="0" smtClean="0"/>
              <a:t>Оптимизация налогообложения с использованием аренды персонала в европейской компании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200" dirty="0"/>
              <a:t>Вся зарплата выплачивается в ЕС </a:t>
            </a:r>
            <a:r>
              <a:rPr lang="ru-RU" sz="1200" dirty="0" smtClean="0"/>
              <a:t>официально компанией, которая предоставляет Вам персонал в аренду.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На руки 1 сотрудник получает 46 100 </a:t>
            </a:r>
            <a:r>
              <a:rPr lang="ru-RU" sz="1200" dirty="0" smtClean="0"/>
              <a:t>рублей</a:t>
            </a:r>
            <a:endParaRPr lang="ru-RU" sz="1200" dirty="0"/>
          </a:p>
        </p:txBody>
      </p:sp>
      <p:grpSp>
        <p:nvGrpSpPr>
          <p:cNvPr id="57" name="Группа 56"/>
          <p:cNvGrpSpPr/>
          <p:nvPr/>
        </p:nvGrpSpPr>
        <p:grpSpPr>
          <a:xfrm>
            <a:off x="170226" y="2578601"/>
            <a:ext cx="6083761" cy="4274575"/>
            <a:chOff x="179512" y="2345604"/>
            <a:chExt cx="6159808" cy="4139145"/>
          </a:xfrm>
        </p:grpSpPr>
        <p:sp>
          <p:nvSpPr>
            <p:cNvPr id="5" name="Стрелка вправо 4"/>
            <p:cNvSpPr/>
            <p:nvPr/>
          </p:nvSpPr>
          <p:spPr>
            <a:xfrm>
              <a:off x="179512" y="3068960"/>
              <a:ext cx="1800200" cy="1368152"/>
            </a:xfrm>
            <a:prstGeom prst="rightArrow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Доход 100 000 руб. в </a:t>
              </a:r>
              <a:r>
                <a:rPr lang="ru-RU" sz="1200" dirty="0" err="1" smtClean="0"/>
                <a:t>т.ч</a:t>
              </a:r>
              <a:r>
                <a:rPr lang="ru-RU" sz="1200" dirty="0" smtClean="0"/>
                <a:t>. НДС 15254,24 руб.</a:t>
              </a:r>
              <a:endParaRPr lang="ru-RU" sz="1200" dirty="0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69214" y="5116597"/>
              <a:ext cx="3312368" cy="136815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400" dirty="0" smtClean="0"/>
                <a:t>Таким образом, расходы по выплате зарплаты – </a:t>
              </a:r>
              <a:r>
                <a:rPr lang="ru-RU" sz="1400" b="1" dirty="0" smtClean="0"/>
                <a:t>74 615,39</a:t>
              </a:r>
              <a:r>
                <a:rPr lang="ru-RU" sz="1400" dirty="0" smtClean="0"/>
                <a:t>, остаток денежных средств после перечисления всех платежей </a:t>
              </a:r>
            </a:p>
            <a:p>
              <a:pPr algn="ctr"/>
              <a:r>
                <a:rPr lang="ru-RU" sz="2000" b="1" dirty="0" smtClean="0">
                  <a:solidFill>
                    <a:srgbClr val="FF0000"/>
                  </a:solidFill>
                </a:rPr>
                <a:t>25384,61 руб. 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689988" y="2345604"/>
              <a:ext cx="1627955" cy="56768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400" dirty="0" smtClean="0"/>
                <a:t>НДС (18%)</a:t>
              </a:r>
            </a:p>
            <a:p>
              <a:pPr algn="ctr"/>
              <a:r>
                <a:rPr lang="ru-RU" sz="1400" dirty="0" smtClean="0">
                  <a:solidFill>
                    <a:schemeClr val="tx1"/>
                  </a:solidFill>
                </a:rPr>
                <a:t>5711,54</a:t>
              </a:r>
              <a:r>
                <a:rPr lang="ru-RU" sz="1400" dirty="0" smtClean="0">
                  <a:solidFill>
                    <a:srgbClr val="FF0000"/>
                  </a:solidFill>
                </a:rPr>
                <a:t> </a:t>
              </a:r>
              <a:r>
                <a:rPr lang="ru-RU" sz="1400" dirty="0" smtClean="0"/>
                <a:t>руб.</a:t>
              </a:r>
              <a:endParaRPr lang="ru-RU" sz="1400" dirty="0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765496" y="4556643"/>
              <a:ext cx="1573824" cy="67335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400" dirty="0" smtClean="0"/>
                <a:t>Налог на прибыль (20%)</a:t>
              </a:r>
            </a:p>
            <a:p>
              <a:pPr algn="ctr"/>
              <a:r>
                <a:rPr lang="ru-RU" sz="1400" dirty="0" smtClean="0"/>
                <a:t>6346,15 руб.</a:t>
              </a:r>
              <a:endParaRPr lang="ru-RU" sz="1400" dirty="0"/>
            </a:p>
          </p:txBody>
        </p:sp>
        <p:cxnSp>
          <p:nvCxnSpPr>
            <p:cNvPr id="27" name="Прямая со стрелкой 26"/>
            <p:cNvCxnSpPr>
              <a:endCxn id="11" idx="1"/>
            </p:cNvCxnSpPr>
            <p:nvPr/>
          </p:nvCxnSpPr>
          <p:spPr>
            <a:xfrm>
              <a:off x="4076978" y="2629444"/>
              <a:ext cx="61301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Прямая со стрелкой 32"/>
            <p:cNvCxnSpPr/>
            <p:nvPr/>
          </p:nvCxnSpPr>
          <p:spPr>
            <a:xfrm flipV="1">
              <a:off x="4076978" y="3733388"/>
              <a:ext cx="709896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6" name="Овал 5"/>
            <p:cNvSpPr/>
            <p:nvPr/>
          </p:nvSpPr>
          <p:spPr>
            <a:xfrm>
              <a:off x="1997782" y="2941378"/>
              <a:ext cx="1763629" cy="1548172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600" dirty="0" smtClean="0"/>
                <a:t>Ваша Компания</a:t>
              </a:r>
              <a:endParaRPr lang="ru-RU" sz="1600" dirty="0"/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7071929" y="4122250"/>
            <a:ext cx="1584176" cy="5936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chemeClr val="tx1"/>
                </a:solidFill>
              </a:rPr>
              <a:t>Зарплата на руки 46 100 рублей</a:t>
            </a: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71929" y="4927242"/>
            <a:ext cx="1584176" cy="56487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НДС в бюджет – 9542,7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092280" y="5826294"/>
            <a:ext cx="1584176" cy="5760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Вознаграждение за </a:t>
            </a:r>
            <a:r>
              <a:rPr lang="ru-RU" sz="1200" dirty="0" err="1" smtClean="0">
                <a:solidFill>
                  <a:schemeClr val="tx1"/>
                </a:solidFill>
              </a:rPr>
              <a:t>аутстафинг</a:t>
            </a:r>
            <a:r>
              <a:rPr lang="ru-RU" sz="1200" dirty="0" smtClean="0">
                <a:solidFill>
                  <a:schemeClr val="tx1"/>
                </a:solidFill>
              </a:rPr>
              <a:t> (15% - 6915)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4720707" y="3429000"/>
            <a:ext cx="1512167" cy="128688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Расходы на выплату зарплаты через фирму в ЕС (62557,7 </a:t>
            </a:r>
            <a:r>
              <a:rPr lang="ru-RU" sz="1200" dirty="0">
                <a:solidFill>
                  <a:schemeClr val="tx1"/>
                </a:solidFill>
              </a:rPr>
              <a:t>руб., в </a:t>
            </a:r>
            <a:r>
              <a:rPr lang="ru-RU" sz="1200" dirty="0" err="1">
                <a:solidFill>
                  <a:schemeClr val="tx1"/>
                </a:solidFill>
              </a:rPr>
              <a:t>т.ч</a:t>
            </a:r>
            <a:r>
              <a:rPr lang="ru-RU" sz="1200" dirty="0">
                <a:solidFill>
                  <a:schemeClr val="tx1"/>
                </a:solidFill>
              </a:rPr>
              <a:t>. НДС 9542,7 руб.</a:t>
            </a:r>
          </a:p>
          <a:p>
            <a:pPr algn="ctr"/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67" name="Прямая соединительная линия 66"/>
          <p:cNvCxnSpPr>
            <a:stCxn id="6" idx="6"/>
          </p:cNvCxnSpPr>
          <p:nvPr/>
        </p:nvCxnSpPr>
        <p:spPr>
          <a:xfrm>
            <a:off x="3707904" y="3993282"/>
            <a:ext cx="311671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4019575" y="2882485"/>
            <a:ext cx="0" cy="232719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>
            <a:endCxn id="25" idx="1"/>
          </p:cNvCxnSpPr>
          <p:nvPr/>
        </p:nvCxnSpPr>
        <p:spPr>
          <a:xfrm>
            <a:off x="4019575" y="5209678"/>
            <a:ext cx="68001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Соединительная линия уступом 97"/>
          <p:cNvCxnSpPr>
            <a:stCxn id="47" idx="3"/>
            <a:endCxn id="13" idx="1"/>
          </p:cNvCxnSpPr>
          <p:nvPr/>
        </p:nvCxnSpPr>
        <p:spPr>
          <a:xfrm>
            <a:off x="6232874" y="4072445"/>
            <a:ext cx="859406" cy="2041881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Соединительная линия уступом 99"/>
          <p:cNvCxnSpPr>
            <a:endCxn id="4" idx="1"/>
          </p:cNvCxnSpPr>
          <p:nvPr/>
        </p:nvCxnSpPr>
        <p:spPr>
          <a:xfrm rot="5400000" flipH="1" flipV="1">
            <a:off x="6519651" y="4561996"/>
            <a:ext cx="695204" cy="409352"/>
          </a:xfrm>
          <a:prstGeom prst="bentConnector2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 стрелкой 105"/>
          <p:cNvCxnSpPr>
            <a:endCxn id="9" idx="1"/>
          </p:cNvCxnSpPr>
          <p:nvPr/>
        </p:nvCxnSpPr>
        <p:spPr>
          <a:xfrm>
            <a:off x="6662577" y="5209678"/>
            <a:ext cx="409352" cy="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45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071" y="501245"/>
            <a:ext cx="8229600" cy="1512168"/>
          </a:xfrm>
        </p:spPr>
        <p:txBody>
          <a:bodyPr>
            <a:noAutofit/>
          </a:bodyPr>
          <a:lstStyle/>
          <a:p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800" b="1" dirty="0"/>
              <a:t>Способ </a:t>
            </a:r>
            <a:r>
              <a:rPr lang="ru-RU" sz="1800" b="1" dirty="0" smtClean="0"/>
              <a:t>№2. </a:t>
            </a:r>
            <a:r>
              <a:rPr lang="ru-RU" sz="1800" b="1" dirty="0"/>
              <a:t>Оптимизация </a:t>
            </a:r>
            <a:r>
              <a:rPr lang="ru-RU" sz="1800" b="1" dirty="0" smtClean="0"/>
              <a:t>налогообложения: основное место работы в европейской компании; работа по совместительству в российской компании </a:t>
            </a:r>
            <a:r>
              <a:rPr lang="ru-RU" sz="1000" b="1" dirty="0" smtClean="0"/>
              <a:t>(применяется для частичного сохранения работнику пенсионных отчислений в РФ)</a:t>
            </a:r>
            <a:r>
              <a:rPr lang="ru-RU" sz="1800" b="1" dirty="0" smtClean="0"/>
              <a:t> 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>Часть зарплаты </a:t>
            </a:r>
            <a:r>
              <a:rPr lang="ru-RU" sz="1200" dirty="0"/>
              <a:t>выплачивается в ЕС официально компанией, которая предоставляет Вам персонал в аренду</a:t>
            </a:r>
            <a:r>
              <a:rPr lang="ru-RU" sz="1200" dirty="0" smtClean="0"/>
              <a:t>. Другая часть зарплаты выплачивается российской компанией, в которой работник работает по совместительству. На </a:t>
            </a:r>
            <a:r>
              <a:rPr lang="ru-RU" sz="1200" dirty="0"/>
              <a:t>руки 1 сотрудник получает 46 100 </a:t>
            </a:r>
            <a:r>
              <a:rPr lang="ru-RU" sz="1200" dirty="0" smtClean="0"/>
              <a:t>рублей. </a:t>
            </a:r>
            <a:r>
              <a:rPr lang="ru-RU" sz="1200" dirty="0"/>
              <a:t>налоги в РФ выплачиваются с 35 747,13 рублей.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00879" y="2033412"/>
            <a:ext cx="4499926" cy="4753771"/>
            <a:chOff x="118659" y="1896948"/>
            <a:chExt cx="4499926" cy="4753771"/>
          </a:xfrm>
        </p:grpSpPr>
        <p:sp>
          <p:nvSpPr>
            <p:cNvPr id="6" name="Стрелка вправо 5"/>
            <p:cNvSpPr/>
            <p:nvPr/>
          </p:nvSpPr>
          <p:spPr>
            <a:xfrm>
              <a:off x="118659" y="1998619"/>
              <a:ext cx="1800200" cy="1368152"/>
            </a:xfrm>
            <a:prstGeom prst="rightArrow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Доход 100 000 руб. в </a:t>
              </a:r>
              <a:r>
                <a:rPr lang="ru-RU" sz="1200" dirty="0" err="1" smtClean="0"/>
                <a:t>т.ч</a:t>
              </a:r>
              <a:r>
                <a:rPr lang="ru-RU" sz="1200" dirty="0" smtClean="0"/>
                <a:t>. НДС 15254,24 руб.</a:t>
              </a:r>
              <a:endParaRPr lang="ru-RU" sz="1200" dirty="0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62675" y="5282567"/>
              <a:ext cx="3312368" cy="136815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400" dirty="0" smtClean="0"/>
                <a:t>Таким образом, расходы по выплате – </a:t>
              </a:r>
              <a:r>
                <a:rPr lang="ru-RU" sz="1400" b="1" dirty="0" smtClean="0"/>
                <a:t>79232,39</a:t>
              </a:r>
              <a:r>
                <a:rPr lang="ru-RU" sz="1400" dirty="0" smtClean="0"/>
                <a:t> остаток денежных средств после перечисления всех заработных трат составляет </a:t>
              </a:r>
            </a:p>
            <a:p>
              <a:pPr algn="ctr"/>
              <a:r>
                <a:rPr lang="ru-RU" sz="2000" b="1" dirty="0" smtClean="0">
                  <a:solidFill>
                    <a:srgbClr val="FF0000"/>
                  </a:solidFill>
                </a:rPr>
                <a:t>20767,59руб. 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044761" y="4533430"/>
              <a:ext cx="1573824" cy="56768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НДС (18%)</a:t>
              </a:r>
            </a:p>
            <a:p>
              <a:pPr algn="ctr"/>
              <a:r>
                <a:rPr lang="ru-RU" sz="1200" dirty="0" smtClean="0">
                  <a:solidFill>
                    <a:schemeClr val="tx1"/>
                  </a:solidFill>
                </a:rPr>
                <a:t>3672,45 </a:t>
              </a:r>
              <a:r>
                <a:rPr lang="ru-RU" sz="1200" dirty="0" smtClean="0"/>
                <a:t>руб.</a:t>
              </a:r>
              <a:endParaRPr lang="ru-RU" sz="1200" dirty="0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3037962" y="3872487"/>
              <a:ext cx="1573824" cy="56768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Налог на прибыль (20%)</a:t>
              </a:r>
            </a:p>
            <a:p>
              <a:pPr algn="ctr"/>
              <a:r>
                <a:rPr lang="ru-RU" sz="1200" dirty="0" smtClean="0">
                  <a:solidFill>
                    <a:schemeClr val="tx1"/>
                  </a:solidFill>
                </a:rPr>
                <a:t>4080,5 руб.</a:t>
              </a:r>
              <a:endParaRPr lang="ru-RU" sz="1200" dirty="0">
                <a:solidFill>
                  <a:schemeClr val="tx1"/>
                </a:solidFill>
              </a:endParaRPr>
            </a:p>
          </p:txBody>
        </p:sp>
        <p:sp>
          <p:nvSpPr>
            <p:cNvPr id="21" name="Овал 20"/>
            <p:cNvSpPr/>
            <p:nvPr/>
          </p:nvSpPr>
          <p:spPr>
            <a:xfrm>
              <a:off x="1918859" y="1896948"/>
              <a:ext cx="1656184" cy="126991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400" dirty="0" smtClean="0"/>
                <a:t>Ваша Компания</a:t>
              </a:r>
              <a:endParaRPr lang="ru-RU" sz="1600" dirty="0"/>
            </a:p>
          </p:txBody>
        </p:sp>
      </p:grpSp>
      <p:sp>
        <p:nvSpPr>
          <p:cNvPr id="72" name="Прямоугольник 71"/>
          <p:cNvSpPr/>
          <p:nvPr/>
        </p:nvSpPr>
        <p:spPr>
          <a:xfrm>
            <a:off x="6640358" y="3282607"/>
            <a:ext cx="2180114" cy="567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З/п на руки  31 100 руб.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6640358" y="5867609"/>
            <a:ext cx="2180114" cy="567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НДС (18%)- </a:t>
            </a:r>
          </a:p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8476,79 руб.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6640358" y="5240744"/>
            <a:ext cx="2180114" cy="567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Бухгалтерское обслуживание (2%)</a:t>
            </a:r>
          </a:p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622 руб.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6640358" y="4580912"/>
            <a:ext cx="2180114" cy="567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НДФЛ(13% от  35750руб.) </a:t>
            </a:r>
          </a:p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4647,13 </a:t>
            </a:r>
            <a:r>
              <a:rPr lang="ru-RU" sz="1200" dirty="0">
                <a:solidFill>
                  <a:schemeClr val="tx1"/>
                </a:solidFill>
              </a:rPr>
              <a:t>руб.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6640358" y="3949824"/>
            <a:ext cx="2180114" cy="5676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ЕСН (ПФ+ФСС+ФОМС)=30% от 35747,13) 10724,14 руб.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33" name="Соединительная линия уступом 32"/>
          <p:cNvCxnSpPr>
            <a:stCxn id="21" idx="4"/>
            <a:endCxn id="9" idx="1"/>
          </p:cNvCxnSpPr>
          <p:nvPr/>
        </p:nvCxnSpPr>
        <p:spPr>
          <a:xfrm rot="16200000" flipH="1">
            <a:off x="2052872" y="3979625"/>
            <a:ext cx="1650408" cy="297810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endCxn id="16" idx="1"/>
          </p:cNvCxnSpPr>
          <p:nvPr/>
        </p:nvCxnSpPr>
        <p:spPr>
          <a:xfrm>
            <a:off x="2729171" y="4292791"/>
            <a:ext cx="291011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3018055" y="3357258"/>
            <a:ext cx="1573824" cy="5841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cxnSp>
        <p:nvCxnSpPr>
          <p:cNvPr id="44" name="Прямая со стрелкой 43"/>
          <p:cNvCxnSpPr>
            <a:endCxn id="42" idx="1"/>
          </p:cNvCxnSpPr>
          <p:nvPr/>
        </p:nvCxnSpPr>
        <p:spPr>
          <a:xfrm>
            <a:off x="2735969" y="3649349"/>
            <a:ext cx="28208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163376" y="3388622"/>
            <a:ext cx="1353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Расходы по </a:t>
            </a:r>
            <a:r>
              <a:rPr lang="ru-RU" sz="1200" dirty="0" err="1" smtClean="0"/>
              <a:t>аутстафингу</a:t>
            </a:r>
            <a:endParaRPr lang="ru-RU" sz="1200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4860032" y="2339256"/>
            <a:ext cx="1224136" cy="81947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Расходы по основной работе (ЕС) - 20355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4860032" y="3215999"/>
            <a:ext cx="1224136" cy="7929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Расходы по совместительству – 55570,05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64" name="Соединительная линия уступом 63"/>
          <p:cNvCxnSpPr>
            <a:stCxn id="42" idx="3"/>
            <a:endCxn id="58" idx="1"/>
          </p:cNvCxnSpPr>
          <p:nvPr/>
        </p:nvCxnSpPr>
        <p:spPr>
          <a:xfrm flipV="1">
            <a:off x="4591879" y="2748991"/>
            <a:ext cx="268153" cy="900358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Соединительная линия уступом 68"/>
          <p:cNvCxnSpPr>
            <a:stCxn id="42" idx="3"/>
            <a:endCxn id="59" idx="1"/>
          </p:cNvCxnSpPr>
          <p:nvPr/>
        </p:nvCxnSpPr>
        <p:spPr>
          <a:xfrm flipV="1">
            <a:off x="4591879" y="3612475"/>
            <a:ext cx="268153" cy="36874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Прямоугольник 78"/>
          <p:cNvSpPr/>
          <p:nvPr/>
        </p:nvSpPr>
        <p:spPr>
          <a:xfrm>
            <a:off x="6640358" y="2179806"/>
            <a:ext cx="2180114" cy="2441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</a:rPr>
              <a:t>Вознаграждение </a:t>
            </a:r>
            <a:r>
              <a:rPr lang="ru-RU" sz="1200" dirty="0" smtClean="0">
                <a:solidFill>
                  <a:schemeClr val="tx1"/>
                </a:solidFill>
              </a:rPr>
              <a:t>- 2250руб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6640358" y="2513585"/>
            <a:ext cx="2180114" cy="25404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НДС - 3105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6640358" y="2828522"/>
            <a:ext cx="2180114" cy="27365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Зарплата на руки - 15000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88" name="Соединительная линия уступом 87"/>
          <p:cNvCxnSpPr>
            <a:stCxn id="58" idx="3"/>
            <a:endCxn id="81" idx="1"/>
          </p:cNvCxnSpPr>
          <p:nvPr/>
        </p:nvCxnSpPr>
        <p:spPr>
          <a:xfrm flipV="1">
            <a:off x="6084168" y="2640607"/>
            <a:ext cx="556190" cy="108384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Соединительная линия уступом 91"/>
          <p:cNvCxnSpPr>
            <a:stCxn id="58" idx="3"/>
            <a:endCxn id="83" idx="1"/>
          </p:cNvCxnSpPr>
          <p:nvPr/>
        </p:nvCxnSpPr>
        <p:spPr>
          <a:xfrm>
            <a:off x="6084168" y="2748991"/>
            <a:ext cx="556190" cy="216358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Соединительная линия уступом 94"/>
          <p:cNvCxnSpPr>
            <a:stCxn id="58" idx="3"/>
            <a:endCxn id="79" idx="1"/>
          </p:cNvCxnSpPr>
          <p:nvPr/>
        </p:nvCxnSpPr>
        <p:spPr>
          <a:xfrm flipV="1">
            <a:off x="6084168" y="2301881"/>
            <a:ext cx="556190" cy="447110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Соединительная линия уступом 103"/>
          <p:cNvCxnSpPr>
            <a:stCxn id="59" idx="3"/>
            <a:endCxn id="74" idx="1"/>
          </p:cNvCxnSpPr>
          <p:nvPr/>
        </p:nvCxnSpPr>
        <p:spPr>
          <a:xfrm>
            <a:off x="6084168" y="3612475"/>
            <a:ext cx="556190" cy="1912109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Соединительная линия уступом 106"/>
          <p:cNvCxnSpPr>
            <a:stCxn id="59" idx="3"/>
            <a:endCxn id="84" idx="1"/>
          </p:cNvCxnSpPr>
          <p:nvPr/>
        </p:nvCxnSpPr>
        <p:spPr>
          <a:xfrm>
            <a:off x="6084168" y="3612475"/>
            <a:ext cx="556190" cy="621189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Соединительная линия уступом 109"/>
          <p:cNvCxnSpPr>
            <a:stCxn id="59" idx="3"/>
            <a:endCxn id="75" idx="1"/>
          </p:cNvCxnSpPr>
          <p:nvPr/>
        </p:nvCxnSpPr>
        <p:spPr>
          <a:xfrm>
            <a:off x="6084168" y="3612475"/>
            <a:ext cx="556190" cy="1252277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Прямая со стрелкой 116"/>
          <p:cNvCxnSpPr>
            <a:endCxn id="72" idx="1"/>
          </p:cNvCxnSpPr>
          <p:nvPr/>
        </p:nvCxnSpPr>
        <p:spPr>
          <a:xfrm flipV="1">
            <a:off x="6362263" y="3566447"/>
            <a:ext cx="278095" cy="5300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139952" y="6187801"/>
            <a:ext cx="2500406" cy="2474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4139952" y="5419031"/>
            <a:ext cx="0" cy="7687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H="1">
            <a:off x="2051720" y="5419031"/>
            <a:ext cx="20882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2051720" y="4517504"/>
            <a:ext cx="0" cy="90152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827584" y="3949824"/>
            <a:ext cx="1368152" cy="5676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Возврат НДС клиенту 4445,60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32" name="Прямая со стрелкой 31"/>
          <p:cNvCxnSpPr>
            <a:stCxn id="28" idx="0"/>
            <a:endCxn id="21" idx="3"/>
          </p:cNvCxnSpPr>
          <p:nvPr/>
        </p:nvCxnSpPr>
        <p:spPr>
          <a:xfrm flipV="1">
            <a:off x="1511660" y="3117351"/>
            <a:ext cx="631962" cy="8324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Соединительная линия уступом 40"/>
          <p:cNvCxnSpPr>
            <a:stCxn id="59" idx="3"/>
            <a:endCxn id="73" idx="1"/>
          </p:cNvCxnSpPr>
          <p:nvPr/>
        </p:nvCxnSpPr>
        <p:spPr>
          <a:xfrm>
            <a:off x="6084168" y="3612475"/>
            <a:ext cx="556190" cy="2538974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60430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619650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2434</TotalTime>
  <Words>959</Words>
  <Application>Microsoft Office PowerPoint</Application>
  <PresentationFormat>Экран (4:3)</PresentationFormat>
  <Paragraphs>96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Городская</vt:lpstr>
      <vt:lpstr>Оптимизация налогов и взносов, уплачиваемых с заработной платы сотрудников</vt:lpstr>
      <vt:lpstr>Слайд 2</vt:lpstr>
      <vt:lpstr>Слайд 3</vt:lpstr>
      <vt:lpstr>1. «Белая» схема оплаты труда  Вся зарплата выплачивается официально в РФ непосредственно работодателем. На руки 1 сотрудник получает 46 100 рублей, налоги в РФ выплачиваются с 52 988,51 рублей</vt:lpstr>
      <vt:lpstr>2. «Серая» схема оплаты труда Часть зарплаты в размере 31 100 рублей выплачивается официально в РФ непосредственно работодателем; часть зарплаты в размере 15 000 рублей выплачивается «в конверте». На руки 1 сотрудник получает 46 100 рублей, налоги в РФ выплачиваются с 35 747,13 рублей.</vt:lpstr>
      <vt:lpstr> Способ №1. Оптимизация налогообложения с использованием аренды персонала в европейской компании  Вся зарплата выплачивается в ЕС официально компанией, которая предоставляет Вам персонал в аренду. На руки 1 сотрудник получает 46 100 рублей</vt:lpstr>
      <vt:lpstr> Способ №2. Оптимизация налогообложения: основное место работы в европейской компании; работа по совместительству в российской компании (применяется для частичного сохранения работнику пенсионных отчислений в РФ)  Часть зарплаты выплачивается в ЕС официально компанией, которая предоставляет Вам персонал в аренду. Другая часть зарплаты выплачивается российской компанией, в которой работник работает по совместительству. На руки 1 сотрудник получает 46 100 рублей. налоги в РФ выплачиваются с 35 747,13 рублей. </vt:lpstr>
      <vt:lpstr>Слайд 8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Оптимизация налогов, уплачиваемых с заработной платы сотрудников</dc:title>
  <dc:creator>Vasia</dc:creator>
  <cp:lastModifiedBy>SHUSABLE</cp:lastModifiedBy>
  <cp:revision>83</cp:revision>
  <dcterms:created xsi:type="dcterms:W3CDTF">2013-10-28T08:24:24Z</dcterms:created>
  <dcterms:modified xsi:type="dcterms:W3CDTF">2014-10-11T10:55:51Z</dcterms:modified>
</cp:coreProperties>
</file>